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56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1344" y="-102"/>
      </p:cViewPr>
      <p:guideLst>
        <p:guide orient="horz" pos="216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86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C588-B60D-442E-8009-0A0A99875440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1A5C-B76B-4C75-8ED2-760AFC54F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1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E0F3-BF76-4A70-A909-60F041DAF80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306F-EC4A-4FB3-93AE-90872EDF0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5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26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2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2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CUSUM chart uses a probability testing procedure that sequentially assesses whether the observed adverse outcome rate is consistent with the expected baseline rate.</a:t>
            </a:r>
          </a:p>
          <a:p>
            <a:endParaRPr lang="en-GB" dirty="0" smtClean="0"/>
          </a:p>
          <a:p>
            <a:r>
              <a:rPr lang="en-GB" dirty="0" smtClean="0"/>
              <a:t>In statistical terms, the plotted value in the upper part of the CUSUM chart is the log likelihood of detecting a doubling in the odds of an adverse outcome.</a:t>
            </a:r>
          </a:p>
          <a:p>
            <a:endParaRPr lang="en-GB" dirty="0" smtClean="0"/>
          </a:p>
          <a:p>
            <a:r>
              <a:rPr lang="en-GB" dirty="0" smtClean="0"/>
              <a:t>The value plotted in the lower part of the CUSUM chart is the log likelihood of detecting a halving in the odds of an adverse outcome.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2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18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1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4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0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6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6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 smtClean="0"/>
              <a:t>Side</a:t>
            </a:r>
            <a:r>
              <a:rPr lang="en-GB" baseline="0" dirty="0" smtClean="0"/>
              <a:t> bar – allows the user to quickly see which pages have been completed – RAG traffic lights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Top bar – allows user to quickly see which patient they are working on. Local ID, DOB, Gender, (NHS/CHI Number), Procedure 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Colour of banner based on procedure type. Carotid – yellow/orange, AAA – green, </a:t>
            </a:r>
            <a:r>
              <a:rPr lang="en-GB" baseline="0" dirty="0" err="1" smtClean="0"/>
              <a:t>Angio</a:t>
            </a:r>
            <a:r>
              <a:rPr lang="en-GB" baseline="0" dirty="0" smtClean="0"/>
              <a:t> – blue, Bypass – Red/Maroon, Amputation – purple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 button – contains help text for the question.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1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Header</a:t>
            </a:r>
            <a:r>
              <a:rPr lang="en-GB" baseline="0" dirty="0" smtClean="0"/>
              <a:t> row. Allows user to sort by any of the columns, either ascending or descending. Also able to filter by any of them too.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Colours to show whether records has been submitted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Export button to look at data in Excel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7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5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306F-EC4A-4FB3-93AE-90872EDF0A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2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370" y="33040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77" y="528066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A9191-0F5B-3249-B410-D30EC1D1AFD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C1E2-108F-3C4D-A8F3-9774ED55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970" y="4828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23232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b="1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23232"/>
        </a:buClr>
        <a:buFont typeface="Arial"/>
        <a:buChar char="•"/>
        <a:defRPr sz="1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23232"/>
        </a:buClr>
        <a:buFont typeface="Arial"/>
        <a:buChar char="•"/>
        <a:defRPr sz="11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23232"/>
        </a:buClr>
        <a:buFont typeface="Arial"/>
        <a:buChar char="•"/>
        <a:defRPr sz="1100" kern="1200">
          <a:solidFill>
            <a:srgbClr val="32323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23232"/>
        </a:buClr>
        <a:buFont typeface="Arial"/>
        <a:buChar char="•"/>
        <a:defRPr sz="1100" kern="1200">
          <a:solidFill>
            <a:srgbClr val="32323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Vascular Registry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System and Online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Revalidation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614" y="1214652"/>
            <a:ext cx="3807726" cy="5404512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latin typeface="+mn-lt"/>
              </a:rPr>
              <a:t>Available for consultants to see and download as a pdf.</a:t>
            </a:r>
          </a:p>
          <a:p>
            <a:r>
              <a:rPr lang="en-GB" sz="2400" b="0" dirty="0" smtClean="0">
                <a:latin typeface="+mn-lt"/>
              </a:rPr>
              <a:t>Cannot be edited.</a:t>
            </a:r>
          </a:p>
          <a:p>
            <a:r>
              <a:rPr lang="en-GB" sz="2400" b="0" dirty="0" smtClean="0">
                <a:latin typeface="+mn-lt"/>
              </a:rPr>
              <a:t>Designed to easily added to a consultant’s portfolio.</a:t>
            </a:r>
            <a:endParaRPr lang="en-GB" sz="2400" b="0" dirty="0">
              <a:latin typeface="+mn-lt"/>
            </a:endParaRPr>
          </a:p>
        </p:txBody>
      </p:sp>
      <p:pic>
        <p:nvPicPr>
          <p:cNvPr id="1032" name="Picture 8" descr="C:\Users\swaton\Desktop\Revalidation Report Screenshot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756" r="3551"/>
          <a:stretch/>
        </p:blipFill>
        <p:spPr bwMode="auto">
          <a:xfrm>
            <a:off x="139364" y="1106251"/>
            <a:ext cx="4814770" cy="57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Funnel Plots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669" y="1190767"/>
            <a:ext cx="3800901" cy="5578527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latin typeface="+mj-lt"/>
              </a:rPr>
              <a:t>Dates and a few options can be edited by users.</a:t>
            </a:r>
          </a:p>
          <a:p>
            <a:r>
              <a:rPr lang="en-GB" sz="2400" b="0" dirty="0" smtClean="0">
                <a:latin typeface="+mj-lt"/>
              </a:rPr>
              <a:t>Funnel plot is not risk adjusted.</a:t>
            </a:r>
          </a:p>
          <a:p>
            <a:r>
              <a:rPr lang="en-GB" sz="2400" b="0" dirty="0" smtClean="0">
                <a:latin typeface="+mj-lt"/>
              </a:rPr>
              <a:t>If logged on as a consultant the ‘dots’ are consultants.</a:t>
            </a:r>
          </a:p>
          <a:p>
            <a:r>
              <a:rPr lang="en-GB" sz="2400" b="0" dirty="0" smtClean="0">
                <a:latin typeface="+mj-lt"/>
              </a:rPr>
              <a:t>If logged on as a hospital admin the ‘dots’ are hospitals.</a:t>
            </a:r>
          </a:p>
          <a:p>
            <a:r>
              <a:rPr lang="en-GB" sz="2400" b="0" dirty="0" smtClean="0">
                <a:latin typeface="+mj-lt"/>
              </a:rPr>
              <a:t>‘You’ are shown in red.</a:t>
            </a:r>
          </a:p>
          <a:p>
            <a:r>
              <a:rPr lang="en-GB" sz="2400" b="0" dirty="0" smtClean="0">
                <a:latin typeface="+mj-lt"/>
              </a:rPr>
              <a:t>Ability to show and hide features within plot.</a:t>
            </a:r>
            <a:endParaRPr lang="en-GB" sz="2400" b="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401" t="2246" r="21860" b="2380"/>
          <a:stretch/>
        </p:blipFill>
        <p:spPr>
          <a:xfrm>
            <a:off x="0" y="1081260"/>
            <a:ext cx="4640239" cy="56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752" y="1241946"/>
            <a:ext cx="3214048" cy="4884217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latin typeface="+mn-lt"/>
              </a:rPr>
              <a:t>A user can select the start and finish dates.</a:t>
            </a:r>
          </a:p>
          <a:p>
            <a:r>
              <a:rPr lang="en-GB" sz="2400" b="0" dirty="0" smtClean="0">
                <a:latin typeface="+mn-lt"/>
              </a:rPr>
              <a:t>The time period can be month, quarter or year.</a:t>
            </a:r>
          </a:p>
          <a:p>
            <a:r>
              <a:rPr lang="en-GB" sz="2400" b="0" dirty="0" smtClean="0">
                <a:latin typeface="+mn-lt"/>
              </a:rPr>
              <a:t>Basic time series graphs.</a:t>
            </a:r>
          </a:p>
          <a:p>
            <a:r>
              <a:rPr lang="en-GB" sz="2400" b="0" dirty="0" smtClean="0">
                <a:latin typeface="+mn-lt"/>
              </a:rPr>
              <a:t>Procedure types can be hidden/shown if required.  </a:t>
            </a:r>
            <a:endParaRPr lang="en-GB" sz="24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359" t="3478" r="18433" b="2883"/>
          <a:stretch/>
        </p:blipFill>
        <p:spPr>
          <a:xfrm>
            <a:off x="0" y="1105473"/>
            <a:ext cx="5281684" cy="56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Monitoring Plots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04" y="1136175"/>
            <a:ext cx="4394580" cy="5496638"/>
          </a:xfrm>
        </p:spPr>
        <p:txBody>
          <a:bodyPr>
            <a:normAutofit lnSpcReduction="10000"/>
          </a:bodyPr>
          <a:lstStyle/>
          <a:p>
            <a:r>
              <a:rPr lang="en-GB" sz="2000" b="0" dirty="0" smtClean="0">
                <a:latin typeface="+mn-lt"/>
              </a:rPr>
              <a:t>Top graph based on risk adjusted EWMA</a:t>
            </a:r>
          </a:p>
          <a:p>
            <a:r>
              <a:rPr lang="en-GB" sz="2000" b="0" dirty="0" smtClean="0">
                <a:latin typeface="+mn-lt"/>
              </a:rPr>
              <a:t>Blue line is average mortality rate, based on EWMA of the previous sequence.</a:t>
            </a:r>
          </a:p>
          <a:p>
            <a:r>
              <a:rPr lang="en-GB" sz="2000" b="0" dirty="0" smtClean="0">
                <a:latin typeface="+mn-lt"/>
              </a:rPr>
              <a:t>Will spike up if patient dies, will fall if patient is discharged alive.</a:t>
            </a:r>
          </a:p>
          <a:p>
            <a:r>
              <a:rPr lang="en-GB" sz="2000" b="0" dirty="0" smtClean="0">
                <a:latin typeface="+mn-lt"/>
              </a:rPr>
              <a:t>Green line shows average predicted risk, based on patient characteristics.</a:t>
            </a:r>
          </a:p>
          <a:p>
            <a:r>
              <a:rPr lang="en-GB" sz="2000" b="0" dirty="0" smtClean="0">
                <a:latin typeface="+mn-lt"/>
              </a:rPr>
              <a:t>Will rise if cohort of patients becomes more high-risk and fall if they become less high-risk.</a:t>
            </a:r>
          </a:p>
          <a:p>
            <a:r>
              <a:rPr lang="en-GB" sz="2000" b="0" dirty="0" smtClean="0">
                <a:latin typeface="+mn-lt"/>
              </a:rPr>
              <a:t>Lower graph is a risk adjusted double-sided CUSUM chart.</a:t>
            </a:r>
          </a:p>
          <a:p>
            <a:r>
              <a:rPr lang="en-GB" sz="2000" b="0" dirty="0" smtClean="0">
                <a:latin typeface="+mn-lt"/>
              </a:rPr>
              <a:t>Suggests outlier due to poor performance if blue line crosses purple limit, and good performance if yellow line crosses green limit.</a:t>
            </a:r>
            <a:endParaRPr lang="en-GB" sz="20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002" t="15938" r="25996"/>
          <a:stretch/>
        </p:blipFill>
        <p:spPr>
          <a:xfrm>
            <a:off x="61414" y="1107149"/>
            <a:ext cx="4483290" cy="57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Monitoring Plots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78" y="1107149"/>
            <a:ext cx="3978321" cy="5471071"/>
          </a:xfrm>
        </p:spPr>
        <p:txBody>
          <a:bodyPr>
            <a:normAutofit lnSpcReduction="10000"/>
          </a:bodyPr>
          <a:lstStyle/>
          <a:p>
            <a:r>
              <a:rPr lang="en-GB" sz="2000" b="0" dirty="0" smtClean="0">
                <a:latin typeface="+mn-lt"/>
              </a:rPr>
              <a:t>Good for looking at results entered in </a:t>
            </a:r>
            <a:r>
              <a:rPr lang="en-GB" sz="2000" b="0" dirty="0" err="1" smtClean="0">
                <a:latin typeface="+mn-lt"/>
              </a:rPr>
              <a:t>realtime</a:t>
            </a:r>
            <a:r>
              <a:rPr lang="en-GB" sz="2000" b="0" dirty="0" smtClean="0">
                <a:latin typeface="+mn-lt"/>
              </a:rPr>
              <a:t>.</a:t>
            </a:r>
          </a:p>
          <a:p>
            <a:r>
              <a:rPr lang="en-GB" sz="2000" b="0" dirty="0" smtClean="0">
                <a:latin typeface="+mn-lt"/>
              </a:rPr>
              <a:t>Hopefully can pickup any issues before NVR analysis is carried out.</a:t>
            </a:r>
          </a:p>
          <a:p>
            <a:r>
              <a:rPr lang="en-GB" sz="2000" b="0" dirty="0" smtClean="0">
                <a:latin typeface="+mn-lt"/>
              </a:rPr>
              <a:t>However, can be difficult to understand.</a:t>
            </a:r>
          </a:p>
          <a:p>
            <a:r>
              <a:rPr lang="en-GB" sz="2000" b="0" dirty="0" smtClean="0">
                <a:latin typeface="+mn-lt"/>
              </a:rPr>
              <a:t>Not as effective if cases are entered in batches just before data submission deadline.</a:t>
            </a:r>
          </a:p>
          <a:p>
            <a:r>
              <a:rPr lang="en-GB" sz="2000" b="0" dirty="0" smtClean="0">
                <a:latin typeface="+mn-lt"/>
              </a:rPr>
              <a:t>How do they fit into outlier policy?</a:t>
            </a:r>
          </a:p>
          <a:p>
            <a:r>
              <a:rPr lang="en-GB" sz="2000" b="0" dirty="0" smtClean="0">
                <a:latin typeface="+mn-lt"/>
              </a:rPr>
              <a:t>Limits are designed to be more strict that funnel plots.</a:t>
            </a:r>
          </a:p>
          <a:p>
            <a:r>
              <a:rPr lang="en-GB" sz="2000" b="0" dirty="0" smtClean="0">
                <a:latin typeface="+mn-lt"/>
              </a:rPr>
              <a:t>Not feasible for NVR team to monitor results on behalf of trusts/surgeons.</a:t>
            </a:r>
          </a:p>
          <a:p>
            <a:endParaRPr lang="en-GB" sz="2000" b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718" t="18027" r="26149"/>
          <a:stretch/>
        </p:blipFill>
        <p:spPr bwMode="auto">
          <a:xfrm>
            <a:off x="0" y="1065010"/>
            <a:ext cx="4614888" cy="572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9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Reports – Are they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dirty="0" smtClean="0">
                <a:latin typeface="+mn-lt"/>
              </a:rPr>
              <a:t>Short answer – not entirely sure!</a:t>
            </a:r>
          </a:p>
          <a:p>
            <a:pPr lvl="1"/>
            <a:r>
              <a:rPr lang="en-GB" sz="2000" dirty="0" smtClean="0">
                <a:latin typeface="+mn-lt"/>
              </a:rPr>
              <a:t>Users (surgeons) not afraid to complain about issues!</a:t>
            </a:r>
          </a:p>
          <a:p>
            <a:pPr lvl="1"/>
            <a:r>
              <a:rPr lang="en-GB" sz="2000" b="0" dirty="0" smtClean="0">
                <a:latin typeface="+mn-lt"/>
              </a:rPr>
              <a:t>However are less forthcoming when they are asked how things could be improved</a:t>
            </a:r>
          </a:p>
          <a:p>
            <a:r>
              <a:rPr lang="en-GB" sz="2400" b="0" dirty="0" smtClean="0">
                <a:latin typeface="+mn-lt"/>
              </a:rPr>
              <a:t>We regularly point users with queries to them.</a:t>
            </a:r>
          </a:p>
          <a:p>
            <a:r>
              <a:rPr lang="en-GB" sz="2400" b="0" dirty="0" smtClean="0">
                <a:latin typeface="+mn-lt"/>
              </a:rPr>
              <a:t>Never going to be as accurate as ‘offline’ analysis:</a:t>
            </a:r>
          </a:p>
          <a:p>
            <a:pPr lvl="1"/>
            <a:r>
              <a:rPr lang="en-GB" sz="2000" dirty="0" smtClean="0">
                <a:latin typeface="+mn-lt"/>
              </a:rPr>
              <a:t>Data cleaning</a:t>
            </a:r>
          </a:p>
          <a:p>
            <a:pPr lvl="1"/>
            <a:r>
              <a:rPr lang="en-GB" sz="2000" dirty="0" smtClean="0">
                <a:latin typeface="+mn-lt"/>
              </a:rPr>
              <a:t>Duplicates</a:t>
            </a:r>
          </a:p>
          <a:p>
            <a:pPr lvl="1"/>
            <a:r>
              <a:rPr lang="en-GB" sz="2000" b="0" dirty="0" smtClean="0">
                <a:latin typeface="+mn-lt"/>
              </a:rPr>
              <a:t>Incomplete legacy data</a:t>
            </a:r>
          </a:p>
          <a:p>
            <a:pPr lvl="1"/>
            <a:r>
              <a:rPr lang="en-GB" sz="2000" dirty="0" smtClean="0">
                <a:latin typeface="+mn-lt"/>
              </a:rPr>
              <a:t>Procedural OPCS coding issues</a:t>
            </a:r>
            <a:endParaRPr lang="en-GB" sz="2000" b="0" dirty="0" smtClean="0">
              <a:latin typeface="+mn-lt"/>
            </a:endParaRPr>
          </a:p>
          <a:p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6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personal thoughts/recommendations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dirty="0" smtClean="0">
                <a:latin typeface="+mn-lt"/>
              </a:rPr>
              <a:t>When designing registries and working with IT providers:</a:t>
            </a:r>
          </a:p>
          <a:p>
            <a:pPr lvl="1"/>
            <a:r>
              <a:rPr lang="en-GB" sz="2000" dirty="0" smtClean="0">
                <a:latin typeface="+mn-lt"/>
              </a:rPr>
              <a:t>Be very specific on the specs of the database, including all validation rules. Changes can be time consuming and costly!</a:t>
            </a:r>
          </a:p>
          <a:p>
            <a:pPr lvl="1"/>
            <a:r>
              <a:rPr lang="en-GB" sz="2000" dirty="0" smtClean="0">
                <a:latin typeface="+mn-lt"/>
              </a:rPr>
              <a:t>Involve a statistician/methodologist at an early stage.</a:t>
            </a:r>
            <a:endParaRPr lang="en-GB" sz="2000" dirty="0">
              <a:latin typeface="+mn-lt"/>
            </a:endParaRPr>
          </a:p>
          <a:p>
            <a:pPr lvl="1"/>
            <a:r>
              <a:rPr lang="en-GB" sz="2000" dirty="0" smtClean="0">
                <a:latin typeface="+mn-lt"/>
              </a:rPr>
              <a:t>Useful for project manager to act as ‘middle man’ between clinicians and IT provider/developer.</a:t>
            </a:r>
          </a:p>
          <a:p>
            <a:pPr lvl="1"/>
            <a:r>
              <a:rPr lang="en-GB" sz="2000" dirty="0" smtClean="0">
                <a:latin typeface="+mn-lt"/>
              </a:rPr>
              <a:t>Do you want records to be submitted prior to analysis? </a:t>
            </a:r>
          </a:p>
          <a:p>
            <a:pPr lvl="2"/>
            <a:r>
              <a:rPr lang="en-GB" sz="1800" dirty="0" smtClean="0">
                <a:latin typeface="+mn-lt"/>
              </a:rPr>
              <a:t>If so provide a facility to unlock submitted records.</a:t>
            </a:r>
          </a:p>
          <a:p>
            <a:pPr lvl="1"/>
            <a:r>
              <a:rPr lang="en-GB" sz="2000" dirty="0" smtClean="0">
                <a:latin typeface="+mn-lt"/>
              </a:rPr>
              <a:t>If a question is not mandatory, should it be asked?</a:t>
            </a:r>
          </a:p>
          <a:p>
            <a:pPr lvl="2"/>
            <a:r>
              <a:rPr lang="en-GB" sz="1800" dirty="0" smtClean="0"/>
              <a:t>Ability for admins to ‘force submit records.’</a:t>
            </a:r>
          </a:p>
          <a:p>
            <a:pPr lvl="1"/>
            <a:r>
              <a:rPr lang="en-GB" sz="2000" dirty="0" smtClean="0">
                <a:latin typeface="+mn-lt"/>
              </a:rPr>
              <a:t>Think about how data will be analysed and presented?</a:t>
            </a:r>
          </a:p>
          <a:p>
            <a:pPr lvl="2"/>
            <a:r>
              <a:rPr lang="en-GB" sz="2000" dirty="0" smtClean="0"/>
              <a:t>Pdf annual reports, website based results, COP, NHS Choices</a:t>
            </a:r>
            <a:endParaRPr lang="en-GB" sz="2000" dirty="0" smtClean="0">
              <a:latin typeface="+mn-lt"/>
            </a:endParaRPr>
          </a:p>
          <a:p>
            <a:pPr lvl="1"/>
            <a:endParaRPr lang="en-GB" sz="2700" dirty="0" smtClean="0">
              <a:latin typeface="+mn-lt"/>
            </a:endParaRPr>
          </a:p>
          <a:p>
            <a:pPr lvl="1"/>
            <a:endParaRPr lang="en-GB" sz="2000" dirty="0" smtClean="0">
              <a:latin typeface="+mn-lt"/>
            </a:endParaRPr>
          </a:p>
          <a:p>
            <a:pPr lvl="1"/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NVR IT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prstClr val="black"/>
                </a:solidFill>
                <a:latin typeface="Calibri"/>
                <a:cs typeface="+mn-cs"/>
              </a:rPr>
              <a:t>Built by Northgate Public Services</a:t>
            </a:r>
          </a:p>
          <a:p>
            <a:pPr lvl="0" defTabSz="9144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prstClr val="black"/>
                </a:solidFill>
                <a:latin typeface="Calibri"/>
                <a:cs typeface="+mn-cs"/>
              </a:rPr>
              <a:t>Went live in December 2013</a:t>
            </a:r>
          </a:p>
          <a:p>
            <a:pPr lvl="0" defTabSz="9144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prstClr val="black"/>
                </a:solidFill>
                <a:latin typeface="Calibri"/>
                <a:cs typeface="+mn-cs"/>
              </a:rPr>
              <a:t>Replaced old National Vascular Database (run jointly between Vascular Society and RCP)</a:t>
            </a:r>
          </a:p>
          <a:p>
            <a:pPr lvl="0" defTabSz="9144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prstClr val="black"/>
                </a:solidFill>
                <a:latin typeface="Calibri"/>
                <a:cs typeface="+mn-cs"/>
              </a:rPr>
              <a:t>Housed on secure N3 server:</a:t>
            </a:r>
          </a:p>
          <a:p>
            <a:pPr lvl="1" defTabSz="914400">
              <a:buClrTx/>
              <a:buFont typeface="Arial" panose="020B0604020202020204" pitchFamily="34" charset="0"/>
              <a:buChar char="–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Pros: more secure, nightly linkage to National AAA Screening Programme</a:t>
            </a:r>
          </a:p>
          <a:p>
            <a:pPr lvl="1" defTabSz="914400">
              <a:buClrTx/>
              <a:buFont typeface="Arial" panose="020B0604020202020204" pitchFamily="34" charset="0"/>
              <a:buChar char="–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Cons: Speed can be an issue, can’t access it from outside NHS computer or VPN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prstClr val="black"/>
                </a:solidFill>
                <a:latin typeface="Calibri"/>
                <a:cs typeface="+mn-cs"/>
              </a:rPr>
              <a:t>Each </a:t>
            </a:r>
            <a:r>
              <a:rPr lang="en-GB" sz="3200" b="0" dirty="0" smtClean="0">
                <a:solidFill>
                  <a:prstClr val="black"/>
                </a:solidFill>
                <a:latin typeface="Calibri"/>
                <a:cs typeface="+mn-cs"/>
              </a:rPr>
              <a:t>user type </a:t>
            </a:r>
            <a:r>
              <a:rPr lang="en-GB" sz="3200" b="0" dirty="0">
                <a:solidFill>
                  <a:prstClr val="black"/>
                </a:solidFill>
                <a:latin typeface="Calibri"/>
                <a:cs typeface="+mn-cs"/>
              </a:rPr>
              <a:t>has different roles and rights in the IT system, which affects data entry, searching and reporting:</a:t>
            </a:r>
          </a:p>
          <a:p>
            <a:pPr lvl="1" defTabSz="914400">
              <a:buClrTx/>
              <a:buFont typeface="Arial" panose="020B0604020202020204" pitchFamily="34" charset="0"/>
              <a:buChar char="–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Consultants</a:t>
            </a:r>
          </a:p>
          <a:p>
            <a:pPr lvl="2" defTabSz="914400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Surgeons</a:t>
            </a:r>
          </a:p>
          <a:p>
            <a:pPr lvl="2" defTabSz="914400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Radiologists</a:t>
            </a:r>
          </a:p>
          <a:p>
            <a:pPr lvl="2" defTabSz="914400"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Anaesthetists</a:t>
            </a:r>
          </a:p>
          <a:p>
            <a:pPr lvl="1" defTabSz="914400">
              <a:buClrTx/>
              <a:buFont typeface="Arial" panose="020B0604020202020204" pitchFamily="34" charset="0"/>
              <a:buChar char="–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Local admins</a:t>
            </a:r>
          </a:p>
          <a:p>
            <a:pPr lvl="1" defTabSz="914400">
              <a:buClrTx/>
              <a:buFont typeface="Arial" panose="020B0604020202020204" pitchFamily="34" charset="0"/>
              <a:buChar char="–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Global admin (me!)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336" t="44812" r="23286" b="20878"/>
          <a:stretch/>
        </p:blipFill>
        <p:spPr>
          <a:xfrm>
            <a:off x="3469421" y="3173100"/>
            <a:ext cx="5005839" cy="21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"/>
          <a:stretch/>
        </p:blipFill>
        <p:spPr>
          <a:xfrm>
            <a:off x="219400" y="1081585"/>
            <a:ext cx="3342666" cy="5729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66062" y="1081585"/>
            <a:ext cx="4038600" cy="55512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1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23232"/>
              </a:buClr>
              <a:buFont typeface="Arial"/>
              <a:buChar char="•"/>
              <a:defRPr sz="18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23232"/>
              </a:buClr>
              <a:buFont typeface="Arial"/>
              <a:buChar char="•"/>
              <a:defRPr sz="11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23232"/>
              </a:buClr>
              <a:buFont typeface="Arial"/>
              <a:buChar char="•"/>
              <a:defRPr sz="11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23232"/>
              </a:buClr>
              <a:buFont typeface="Arial"/>
              <a:buChar char="•"/>
              <a:defRPr sz="11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+mn-lt"/>
              </a:rPr>
              <a:t>Approx. 196,000 records on the NVR</a:t>
            </a:r>
          </a:p>
          <a:p>
            <a:pPr lvl="1"/>
            <a:r>
              <a:rPr lang="en-GB" sz="2400" dirty="0" smtClean="0">
                <a:latin typeface="+mn-lt"/>
              </a:rPr>
              <a:t>51,000 carotid endarterectomies</a:t>
            </a:r>
          </a:p>
          <a:p>
            <a:pPr lvl="1"/>
            <a:r>
              <a:rPr lang="en-GB" sz="2400" dirty="0" smtClean="0">
                <a:latin typeface="+mn-lt"/>
              </a:rPr>
              <a:t>66,000 repairs of abdominal aortic aneurysms</a:t>
            </a:r>
          </a:p>
          <a:p>
            <a:pPr lvl="1"/>
            <a:r>
              <a:rPr lang="en-GB" sz="2400" dirty="0" smtClean="0">
                <a:latin typeface="+mn-lt"/>
              </a:rPr>
              <a:t>12,000 lower limb angioplasties/stents</a:t>
            </a:r>
          </a:p>
          <a:p>
            <a:pPr lvl="1"/>
            <a:r>
              <a:rPr lang="en-GB" sz="2400" dirty="0" smtClean="0">
                <a:latin typeface="+mn-lt"/>
              </a:rPr>
              <a:t>41,000 lower limb bypasses</a:t>
            </a:r>
          </a:p>
          <a:p>
            <a:pPr lvl="1"/>
            <a:r>
              <a:rPr lang="en-GB" sz="2400" dirty="0" smtClean="0">
                <a:latin typeface="+mn-lt"/>
              </a:rPr>
              <a:t>26,000 lower limb amputations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1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Entering Data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757" t="10802" r="15597" b="19512"/>
          <a:stretch/>
        </p:blipFill>
        <p:spPr bwMode="auto">
          <a:xfrm>
            <a:off x="138789" y="1364776"/>
            <a:ext cx="8827790" cy="515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0" y="1032976"/>
            <a:ext cx="2376264" cy="3672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76263" y="1157806"/>
            <a:ext cx="648113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407052" y="1988840"/>
            <a:ext cx="576064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36296" y="4321981"/>
            <a:ext cx="576064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Episode Search Screen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140" t="8383" r="24284" b="6477"/>
          <a:stretch/>
        </p:blipFill>
        <p:spPr>
          <a:xfrm>
            <a:off x="1547664" y="1196752"/>
            <a:ext cx="6048672" cy="54034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648" y="1340768"/>
            <a:ext cx="64087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88224" y="2492896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88224" y="2996952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88224" y="3645024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6296" y="6381328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6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Reporting Tables - 1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39673"/>
            <a:ext cx="8229600" cy="1811252"/>
          </a:xfrm>
        </p:spPr>
        <p:txBody>
          <a:bodyPr>
            <a:normAutofit/>
          </a:bodyPr>
          <a:lstStyle/>
          <a:p>
            <a:r>
              <a:rPr lang="en-GB" sz="2000" b="0" dirty="0" smtClean="0">
                <a:latin typeface="+mn-lt"/>
              </a:rPr>
              <a:t>Available for each procedure on the NVR.</a:t>
            </a:r>
          </a:p>
          <a:p>
            <a:r>
              <a:rPr lang="en-GB" sz="2000" b="0" dirty="0" smtClean="0">
                <a:latin typeface="+mn-lt"/>
              </a:rPr>
              <a:t>Only calculated using submitted records (and legacy records with discharge information complete).</a:t>
            </a:r>
          </a:p>
          <a:p>
            <a:r>
              <a:rPr lang="en-GB" sz="2000" b="0" dirty="0" smtClean="0">
                <a:latin typeface="+mn-lt"/>
              </a:rPr>
              <a:t>Start and end dates can be changed by the user.</a:t>
            </a:r>
            <a:endParaRPr lang="en-GB" sz="20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7656"/>
          <a:stretch/>
        </p:blipFill>
        <p:spPr>
          <a:xfrm>
            <a:off x="107504" y="1108394"/>
            <a:ext cx="8928992" cy="36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Reporting Tables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112" y="1119116"/>
            <a:ext cx="4196687" cy="5500048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latin typeface="+mn-lt"/>
              </a:rPr>
              <a:t>Basic AAA activity numbers are shown at the top.</a:t>
            </a:r>
          </a:p>
          <a:p>
            <a:r>
              <a:rPr lang="en-GB" sz="2400" b="0" dirty="0" smtClean="0">
                <a:latin typeface="+mn-lt"/>
              </a:rPr>
              <a:t>The user is able to filter any of the variable options if they require.</a:t>
            </a:r>
          </a:p>
          <a:p>
            <a:r>
              <a:rPr lang="en-GB" sz="2400" b="0" dirty="0" smtClean="0">
                <a:latin typeface="+mn-lt"/>
              </a:rPr>
              <a:t>They can also set any of the variables to be the primary method of breaking down the results</a:t>
            </a:r>
          </a:p>
          <a:p>
            <a:pPr lvl="1"/>
            <a:r>
              <a:rPr lang="en-GB" sz="2000" dirty="0" smtClean="0">
                <a:latin typeface="+mn-lt"/>
              </a:rPr>
              <a:t>E.g. the procedure type has been chosen as the ‘Row’ in this example.</a:t>
            </a:r>
          </a:p>
          <a:p>
            <a:r>
              <a:rPr lang="en-GB" sz="2400" b="0" dirty="0" smtClean="0">
                <a:latin typeface="+mn-lt"/>
              </a:rPr>
              <a:t>Demographics and outcomes shown at the bottom.</a:t>
            </a:r>
            <a:endParaRPr lang="en-GB" sz="24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475" t="4342" r="24760" b="2660"/>
          <a:stretch/>
        </p:blipFill>
        <p:spPr>
          <a:xfrm>
            <a:off x="0" y="1119116"/>
            <a:ext cx="4334074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Reporting Tables - 3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124" y="1125940"/>
            <a:ext cx="3964675" cy="5493224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latin typeface="+mn-lt"/>
              </a:rPr>
              <a:t>Example of an online reporting table for carotid endarterectomy.</a:t>
            </a:r>
          </a:p>
          <a:p>
            <a:r>
              <a:rPr lang="en-GB" sz="2400" b="0" dirty="0" smtClean="0">
                <a:latin typeface="+mn-lt"/>
              </a:rPr>
              <a:t>Different filtering options, demographics and outcomes for each NVR procedure.</a:t>
            </a:r>
            <a:endParaRPr lang="en-GB" sz="24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890" t="8423" r="26383" b="9070"/>
          <a:stretch/>
        </p:blipFill>
        <p:spPr>
          <a:xfrm>
            <a:off x="0" y="1125940"/>
            <a:ext cx="4517409" cy="5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S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RCS Powerpoint</Template>
  <TotalTime>456</TotalTime>
  <Words>1006</Words>
  <Application>Microsoft Office PowerPoint</Application>
  <PresentationFormat>On-screen Show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RCS Powerpoint</vt:lpstr>
      <vt:lpstr>National Vascular Registry</vt:lpstr>
      <vt:lpstr>NVR IT System</vt:lpstr>
      <vt:lpstr>Users</vt:lpstr>
      <vt:lpstr>Procedures</vt:lpstr>
      <vt:lpstr>Entering Data</vt:lpstr>
      <vt:lpstr>Episode Search Screen</vt:lpstr>
      <vt:lpstr>Online Reporting Tables - 1</vt:lpstr>
      <vt:lpstr>Online Reporting Tables - 2</vt:lpstr>
      <vt:lpstr>Online Reporting Tables - 3</vt:lpstr>
      <vt:lpstr>Revalidation Report</vt:lpstr>
      <vt:lpstr>Funnel Plots</vt:lpstr>
      <vt:lpstr>Activity Graphs</vt:lpstr>
      <vt:lpstr>Continuous Monitoring Plots - 1</vt:lpstr>
      <vt:lpstr>Continuous Monitoring Plots - 2</vt:lpstr>
      <vt:lpstr>Online Reports – Are they used?</vt:lpstr>
      <vt:lpstr>Some personal thoughts/recommendations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 Royal College of  Surgeons of England</dc:title>
  <dc:creator>Vivien Seagrove</dc:creator>
  <cp:lastModifiedBy>Vivien Seagrove</cp:lastModifiedBy>
  <cp:revision>157</cp:revision>
  <dcterms:created xsi:type="dcterms:W3CDTF">2016-01-28T11:35:41Z</dcterms:created>
  <dcterms:modified xsi:type="dcterms:W3CDTF">2016-09-30T15:10:23Z</dcterms:modified>
</cp:coreProperties>
</file>